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5143500" cx="9144000"/>
  <p:notesSz cx="6858000" cy="9144000"/>
  <p:embeddedFontLst>
    <p:embeddedFont>
      <p:font typeface="Nunito"/>
      <p:regular r:id="rId68"/>
      <p:bold r:id="rId69"/>
      <p:italic r:id="rId70"/>
      <p:boldItalic r:id="rId71"/>
    </p:embeddedFont>
    <p:embeddedFont>
      <p:font typeface="Helvetica Neue"/>
      <p:regular r:id="rId72"/>
      <p:bold r:id="rId73"/>
      <p:italic r:id="rId74"/>
      <p:boldItalic r:id="rId75"/>
    </p:embeddedFont>
    <p:embeddedFont>
      <p:font typeface="Dancing Script"/>
      <p:regular r:id="rId76"/>
      <p:bold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-bold.fntdata"/><Relationship Id="rId72" Type="http://schemas.openxmlformats.org/officeDocument/2006/relationships/font" Target="fonts/HelveticaNeue-regular.fntdata"/><Relationship Id="rId31" Type="http://schemas.openxmlformats.org/officeDocument/2006/relationships/slide" Target="slides/slide26.xml"/><Relationship Id="rId75" Type="http://schemas.openxmlformats.org/officeDocument/2006/relationships/font" Target="fonts/HelveticaNeue-boldItalic.fntdata"/><Relationship Id="rId30" Type="http://schemas.openxmlformats.org/officeDocument/2006/relationships/slide" Target="slides/slide25.xml"/><Relationship Id="rId74" Type="http://schemas.openxmlformats.org/officeDocument/2006/relationships/font" Target="fonts/HelveticaNeue-italic.fntdata"/><Relationship Id="rId33" Type="http://schemas.openxmlformats.org/officeDocument/2006/relationships/slide" Target="slides/slide28.xml"/><Relationship Id="rId77" Type="http://schemas.openxmlformats.org/officeDocument/2006/relationships/font" Target="fonts/DancingScript-bold.fntdata"/><Relationship Id="rId32" Type="http://schemas.openxmlformats.org/officeDocument/2006/relationships/slide" Target="slides/slide27.xml"/><Relationship Id="rId76" Type="http://schemas.openxmlformats.org/officeDocument/2006/relationships/font" Target="fonts/DancingScript-regular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Nunito-boldItalic.fntdata"/><Relationship Id="rId70" Type="http://schemas.openxmlformats.org/officeDocument/2006/relationships/font" Target="fonts/Nunit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Nunito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Nunit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e035b897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e035b897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aff005cc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aff005c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f63b1c346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f63b1c346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af632be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faf632be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035b897d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035b897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b0bac7e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b0bac7e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035b897d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035b897d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db0bac7e3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db0bac7e3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63b1c346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f63b1c346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63b1c346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63b1c346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63b1c346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f63b1c346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63b1c346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63b1c346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f63b1c346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f63b1c346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63b1c346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f63b1c346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daeec1c89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daeec1c89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63b1c346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63b1c346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63b1c346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63b1c346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63b1c346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63b1c346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b0bac7e3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db0bac7e3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035b897d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e035b897d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035b897d5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035b897d5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db0743cdb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db0743cd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63b1c346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63b1c346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e035b897d5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e035b897d5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035b897d5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e035b897d5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035b897d5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035b897d5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e035b897d5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e035b897d5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035b897d5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e035b897d5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035b897d5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e035b897d5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63b1c346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f63b1c346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e035b897d5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e035b897d5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63b1c346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f63b1c346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fa9d23925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fa9d23925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63b1c346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f63b1c346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63b1c346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f63b1c346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035b897d5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e035b897d5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035b897d5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e035b897d5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03a1981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e03a1981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f63b1c346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f63b1c346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e035b897d5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e035b897d5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035b897d5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e035b897d5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e035b897d5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e035b897d5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035b897d5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e035b897d5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dadebbfb6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dadebbfb6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e035b897d5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e035b897d5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035b897d5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e035b897d5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e035b897d5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e035b897d5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e035b897d5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e035b897d5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035b897d5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e035b897d5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e035b897d5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e035b897d5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e035b897d5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e035b897d5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e035b897d5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e035b897d5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e035b897d5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e035b897d5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e035b897d5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e035b897d5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dae1f01a5d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dae1f01a5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faf632be9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faf632be9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e035b897d5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e035b897d5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db0bac7e3a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db0bac7e3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dae1f01a5d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dae1f01a5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ae1f01a5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dae1f01a5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dae1f01a5d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dae1f01a5d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1MnUZFq3ctuyF1pVy5PGoyV0PXzLmHmi/view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xjfdwc2fIRa3jK4eJQ-mK8NSjjpWgTio/view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1XalRxkqYHyU_W0lJ_BEtIJRgekA-Llm/view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4t1bV-JCv5voKA6v6GYth3tQ6RRKyonW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2" title="Gravação do ecrã 2023-01-23, às 02.23.19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475" y="-660400"/>
            <a:ext cx="8619050" cy="64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 title="Gravação do ecrã 2023-01-22, às 21.38.17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63" y="-540475"/>
            <a:ext cx="8299276" cy="62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00" y="-102688"/>
            <a:ext cx="8558198" cy="534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00" y="-127375"/>
            <a:ext cx="8637199" cy="53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450" y="702800"/>
            <a:ext cx="6733100" cy="13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 title="Gravação do ecrã 2023-01-23, às 07.42.16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25" y="-651137"/>
            <a:ext cx="8594350" cy="64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/>
        </p:nvSpPr>
        <p:spPr>
          <a:xfrm>
            <a:off x="634950" y="1312975"/>
            <a:ext cx="7874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7500">
                <a:solidFill>
                  <a:schemeClr val="lt1"/>
                </a:solidFill>
              </a:rPr>
              <a:t>“It just works”</a:t>
            </a:r>
            <a:endParaRPr b="1" sz="7500">
              <a:solidFill>
                <a:schemeClr val="lt1"/>
              </a:solidFill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3632100" y="3235725"/>
            <a:ext cx="18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Steve Jobs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3525"/>
            <a:ext cx="9310252" cy="523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38" y="449150"/>
            <a:ext cx="8086125" cy="42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4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413" y="152400"/>
            <a:ext cx="667918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00" y="1419225"/>
            <a:ext cx="198120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61975"/>
            <a:ext cx="5019550" cy="5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/>
        </p:nvSpPr>
        <p:spPr>
          <a:xfrm>
            <a:off x="634950" y="1312975"/>
            <a:ext cx="7874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7500">
                <a:solidFill>
                  <a:schemeClr val="lt1"/>
                </a:solidFill>
              </a:rPr>
              <a:t>“It just works”</a:t>
            </a:r>
            <a:endParaRPr b="1" sz="7500">
              <a:solidFill>
                <a:schemeClr val="lt1"/>
              </a:solidFill>
            </a:endParaRPr>
          </a:p>
        </p:txBody>
      </p:sp>
      <p:sp>
        <p:nvSpPr>
          <p:cNvPr id="217" name="Google Shape;217;p39"/>
          <p:cNvSpPr txBox="1"/>
          <p:nvPr/>
        </p:nvSpPr>
        <p:spPr>
          <a:xfrm>
            <a:off x="3632100" y="3235725"/>
            <a:ext cx="18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Steve Jobs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/>
        </p:nvSpPr>
        <p:spPr>
          <a:xfrm>
            <a:off x="345400" y="438750"/>
            <a:ext cx="20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utilizador_existe ( )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" name="Google Shape;223;p40"/>
          <p:cNvSpPr txBox="1"/>
          <p:nvPr/>
        </p:nvSpPr>
        <p:spPr>
          <a:xfrm>
            <a:off x="345400" y="1045525"/>
            <a:ext cx="20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pass_correta</a:t>
            </a: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 )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345400" y="1652300"/>
            <a:ext cx="32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retornar_os_dados_do_utilizador</a:t>
            </a: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 )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345400" y="2371650"/>
            <a:ext cx="20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linha</a:t>
            </a: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 )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345400" y="3091000"/>
            <a:ext cx="36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primeria_inicializacao_do_multibanco</a:t>
            </a: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 )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40"/>
          <p:cNvSpPr txBox="1"/>
          <p:nvPr/>
        </p:nvSpPr>
        <p:spPr>
          <a:xfrm>
            <a:off x="345400" y="3810350"/>
            <a:ext cx="25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inicializar_o_multibanco</a:t>
            </a: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 )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40"/>
          <p:cNvSpPr txBox="1"/>
          <p:nvPr/>
        </p:nvSpPr>
        <p:spPr>
          <a:xfrm>
            <a:off x="345400" y="4529700"/>
            <a:ext cx="393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verificacao_da_opcao_de_levantamento</a:t>
            </a: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 )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p40"/>
          <p:cNvSpPr txBox="1"/>
          <p:nvPr/>
        </p:nvSpPr>
        <p:spPr>
          <a:xfrm>
            <a:off x="6217050" y="438750"/>
            <a:ext cx="25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opcao_de_levantamento</a:t>
            </a: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 )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40"/>
          <p:cNvSpPr txBox="1"/>
          <p:nvPr/>
        </p:nvSpPr>
        <p:spPr>
          <a:xfrm>
            <a:off x="6216975" y="1045525"/>
            <a:ext cx="25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dispensador_de_notas</a:t>
            </a: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 )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40"/>
          <p:cNvSpPr txBox="1"/>
          <p:nvPr/>
        </p:nvSpPr>
        <p:spPr>
          <a:xfrm>
            <a:off x="6263675" y="1652300"/>
            <a:ext cx="24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recontador_de_notas</a:t>
            </a: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 )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40"/>
          <p:cNvSpPr txBox="1"/>
          <p:nvPr/>
        </p:nvSpPr>
        <p:spPr>
          <a:xfrm>
            <a:off x="6263700" y="2371650"/>
            <a:ext cx="24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queres_continuar</a:t>
            </a: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 )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p40"/>
          <p:cNvSpPr txBox="1"/>
          <p:nvPr/>
        </p:nvSpPr>
        <p:spPr>
          <a:xfrm>
            <a:off x="5796950" y="3091000"/>
            <a:ext cx="35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verificar_legalidade_da_operacao</a:t>
            </a: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 )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8675"/>
            <a:ext cx="8839203" cy="3013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/>
        </p:nvSpPr>
        <p:spPr>
          <a:xfrm>
            <a:off x="222000" y="363000"/>
            <a:ext cx="87000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Char char="-"/>
            </a:pPr>
            <a:r>
              <a:rPr b="1" lang="pt-PT" sz="1100">
                <a:solidFill>
                  <a:schemeClr val="lt1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Pretende-se implementar um programa que simula o funcionamento de uma máquina de Multibanco e que terá como objetivo minimizar o número de notas a dar ao utilizador.</a:t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Char char="-"/>
            </a:pPr>
            <a:r>
              <a:rPr b="1" lang="pt-PT" sz="1100">
                <a:solidFill>
                  <a:schemeClr val="lt1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 MULTIBANCO dispensa valores entre 10 e 400 euros, disponíveis pela seleção de montantes pré-definidos ou selecionados pelo utilizador. Por dia, o utilizador não pode levantar mais do que 400 euros, sendo o montante máximo por levantamento de 200 euros.</a:t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Char char="-"/>
            </a:pPr>
            <a:r>
              <a:rPr b="1" lang="pt-PT" sz="1100">
                <a:solidFill>
                  <a:schemeClr val="lt1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Portanto, o utilizador deve indicar um valor múltiplo de 10 (euros) e menor ou igual a 200 (euros) e deve devolver o número mínimo de notas (200, 100, 50, 20 e 10 euros) que perfazem a quantia a levantar.  </a:t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Char char="-"/>
            </a:pPr>
            <a:r>
              <a:rPr b="1" lang="pt-PT" sz="1100">
                <a:solidFill>
                  <a:schemeClr val="lt1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Existe um número finito de cada tipo de nota, na máquina, sendo o total da máquina de 10.000€, distribuídas com 10 notas de 200€, 20 notas de 100€, 40 notas de 50€, 100 notas de 20€ e 200 notas de 10€. O programa deve apresentar ciclicamente um menu com a opção de quantia a levantar, e outra opção para terminar o programa.</a:t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Char char="-"/>
            </a:pPr>
            <a:r>
              <a:rPr b="1" lang="pt-PT" sz="1100">
                <a:solidFill>
                  <a:schemeClr val="lt1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 o utilizador optar por levantar uma quantia, deve ser apresentado no ecrã, o número de notas de cada tipo que lhe serão facultadas pela máquina. </a:t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163" y="152400"/>
            <a:ext cx="737368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38" y="152400"/>
            <a:ext cx="81557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888" y="152400"/>
            <a:ext cx="491006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13" y="152400"/>
            <a:ext cx="65878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163" y="152400"/>
            <a:ext cx="745966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950" y="152400"/>
            <a:ext cx="734915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/>
          <p:nvPr/>
        </p:nvSpPr>
        <p:spPr>
          <a:xfrm>
            <a:off x="1860000" y="230825"/>
            <a:ext cx="54240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0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b="1" lang="pt-PT" sz="7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pt-PT" sz="20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b="1" lang="pt-PT" sz="7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pt-PT" sz="20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b="1" sz="20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/>
          <p:nvPr/>
        </p:nvSpPr>
        <p:spPr>
          <a:xfrm>
            <a:off x="634950" y="1312975"/>
            <a:ext cx="7874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7500">
                <a:solidFill>
                  <a:schemeClr val="lt1"/>
                </a:solidFill>
              </a:rPr>
              <a:t>“</a:t>
            </a:r>
            <a:r>
              <a:rPr b="1" lang="pt-PT" sz="7500">
                <a:solidFill>
                  <a:schemeClr val="lt1"/>
                </a:solidFill>
              </a:rPr>
              <a:t>It just works”</a:t>
            </a:r>
            <a:endParaRPr b="1" sz="7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63" y="152400"/>
            <a:ext cx="879046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6450"/>
            <a:ext cx="8839198" cy="4310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50" y="-156037"/>
            <a:ext cx="8728899" cy="545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8675"/>
            <a:ext cx="8839203" cy="3013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13" y="152400"/>
            <a:ext cx="837078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62" y="654625"/>
            <a:ext cx="8948675" cy="30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0858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2400"/>
            <a:ext cx="8839200" cy="127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613" y="152400"/>
            <a:ext cx="561678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75" y="152400"/>
            <a:ext cx="833444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51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8600"/>
            <a:ext cx="8839199" cy="122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075" y="152400"/>
            <a:ext cx="627917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/>
        </p:nvSpPr>
        <p:spPr>
          <a:xfrm>
            <a:off x="432000" y="1671300"/>
            <a:ext cx="8280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0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Utilizadores</a:t>
            </a:r>
            <a:endParaRPr b="1" sz="10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188" y="152400"/>
            <a:ext cx="59896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63" y="152400"/>
            <a:ext cx="808188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663" y="152400"/>
            <a:ext cx="684066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5100"/>
            <a:ext cx="8839204" cy="2309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283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800" y="152400"/>
            <a:ext cx="630239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63" y="152400"/>
            <a:ext cx="810168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2994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500" y="152400"/>
            <a:ext cx="71190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7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13" y="1957675"/>
            <a:ext cx="700124" cy="7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063" y="1957675"/>
            <a:ext cx="700124" cy="7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600" y="1957675"/>
            <a:ext cx="700124" cy="7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4138" y="1957675"/>
            <a:ext cx="700124" cy="7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1025" y="1957675"/>
            <a:ext cx="700124" cy="7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7913" y="1957675"/>
            <a:ext cx="700124" cy="70012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/>
        </p:nvSpPr>
        <p:spPr>
          <a:xfrm>
            <a:off x="149500" y="2816525"/>
            <a:ext cx="10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Utilizador 1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1426038" y="2816525"/>
            <a:ext cx="10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Utilizador 2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2707238" y="2816525"/>
            <a:ext cx="10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Utilizador 3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3988438" y="2816525"/>
            <a:ext cx="10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Utilizador 4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5269638" y="2816525"/>
            <a:ext cx="10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Utilizador 5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6651200" y="2816525"/>
            <a:ext cx="10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Utilizador 6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8032750" y="2816525"/>
            <a:ext cx="10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Utilizador 7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188" y="1957675"/>
            <a:ext cx="700124" cy="70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2"/>
          <p:cNvSpPr txBox="1"/>
          <p:nvPr/>
        </p:nvSpPr>
        <p:spPr>
          <a:xfrm>
            <a:off x="550750" y="849475"/>
            <a:ext cx="56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Fonte: </a:t>
            </a:r>
            <a:r>
              <a:rPr lang="pt-PT">
                <a:solidFill>
                  <a:schemeClr val="accent1"/>
                </a:solidFill>
              </a:rPr>
              <a:t>https://www.cabeca/do/tiago.com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4" name="Google Shape;394;p72"/>
          <p:cNvSpPr txBox="1"/>
          <p:nvPr/>
        </p:nvSpPr>
        <p:spPr>
          <a:xfrm>
            <a:off x="723500" y="4275375"/>
            <a:ext cx="56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P.s: Quero os meus 4 valores, Eduarda. 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3"/>
          <p:cNvSpPr txBox="1"/>
          <p:nvPr/>
        </p:nvSpPr>
        <p:spPr>
          <a:xfrm>
            <a:off x="1883550" y="1089300"/>
            <a:ext cx="5376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 sz="160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Demo</a:t>
            </a:r>
            <a:endParaRPr i="1" sz="16000">
              <a:solidFill>
                <a:schemeClr val="lt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4"/>
          <p:cNvSpPr txBox="1"/>
          <p:nvPr/>
        </p:nvSpPr>
        <p:spPr>
          <a:xfrm>
            <a:off x="436650" y="718775"/>
            <a:ext cx="8270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Como ninguém se ofereceu, e eu já tinha previsto isso, fiz um programa que seleciona pessoas da turma aleatoriamente, onde, obviamente, eu não estou incluído, para testarem o multibanco</a:t>
            </a:r>
            <a:endParaRPr b="1"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 title="Gravação do ecrã 2023-01-21, às 13.16.27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50" y="-788662"/>
            <a:ext cx="8814100" cy="6610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38" y="1953013"/>
            <a:ext cx="700124" cy="7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175" y="1953013"/>
            <a:ext cx="700124" cy="7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388" y="1953013"/>
            <a:ext cx="700124" cy="7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925" y="1953013"/>
            <a:ext cx="700124" cy="7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463" y="1953013"/>
            <a:ext cx="700124" cy="7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4350" y="1953013"/>
            <a:ext cx="700124" cy="7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1238" y="1953013"/>
            <a:ext cx="700124" cy="700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102825" y="2969925"/>
            <a:ext cx="10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1234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1379363" y="2969925"/>
            <a:ext cx="10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5678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660563" y="2969925"/>
            <a:ext cx="10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8765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941763" y="2969925"/>
            <a:ext cx="10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4321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5222963" y="2969925"/>
            <a:ext cx="10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1234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6604525" y="2969925"/>
            <a:ext cx="10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5678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7986075" y="2969925"/>
            <a:ext cx="10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4321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102825" y="1266925"/>
            <a:ext cx="10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Utilizador 1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1379363" y="1266925"/>
            <a:ext cx="10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Utilizador 2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2660563" y="1266925"/>
            <a:ext cx="10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P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Utilizador 3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3941763" y="1266925"/>
            <a:ext cx="10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P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Utilizador 4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5222963" y="1266925"/>
            <a:ext cx="10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P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Utilizador 5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6604525" y="1266925"/>
            <a:ext cx="10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P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Utilizador 6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7986075" y="1266925"/>
            <a:ext cx="10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PT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Utilizador 7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/>
        </p:nvSpPr>
        <p:spPr>
          <a:xfrm>
            <a:off x="46675" y="3201850"/>
            <a:ext cx="90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Quantidade e valor das notas levantadas</a:t>
            </a:r>
            <a:endParaRPr b="1"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662" y="-422300"/>
            <a:ext cx="6948675" cy="43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